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sldIdLst>
    <p:sldId id="257" r:id="rId2"/>
    <p:sldId id="285" r:id="rId3"/>
    <p:sldId id="277" r:id="rId4"/>
    <p:sldId id="273" r:id="rId5"/>
    <p:sldId id="274" r:id="rId6"/>
    <p:sldId id="284" r:id="rId7"/>
    <p:sldId id="286" r:id="rId8"/>
    <p:sldId id="287" r:id="rId9"/>
    <p:sldId id="288" r:id="rId10"/>
    <p:sldId id="28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61" autoAdjust="0"/>
    <p:restoredTop sz="94660"/>
  </p:normalViewPr>
  <p:slideViewPr>
    <p:cSldViewPr snapToGrid="0">
      <p:cViewPr varScale="1">
        <p:scale>
          <a:sx n="85" d="100"/>
          <a:sy n="85" d="100"/>
        </p:scale>
        <p:origin x="341" y="72"/>
      </p:cViewPr>
      <p:guideLst/>
    </p:cSldViewPr>
  </p:slideViewPr>
  <p:notesTextViewPr>
    <p:cViewPr>
      <p:scale>
        <a:sx n="1" d="1"/>
        <a:sy n="1" d="1"/>
      </p:scale>
      <p:origin x="0" y="0"/>
    </p:cViewPr>
  </p:notesTextViewPr>
  <p:sorterViewPr>
    <p:cViewPr>
      <p:scale>
        <a:sx n="168" d="100"/>
        <a:sy n="168" d="100"/>
      </p:scale>
      <p:origin x="0" y="-26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9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416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277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20904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59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97267A6-8C1A-4220-847A-24912F63A6C8}" type="datetimeFigureOut">
              <a:rPr lang="en-GB" smtClean="0"/>
              <a:t>19/03/2020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47288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F97267A6-8C1A-4220-847A-24912F63A6C8}" type="datetimeFigureOut">
              <a:rPr lang="en-GB" smtClean="0"/>
              <a:t>19/03/2020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5587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F97267A6-8C1A-4220-847A-24912F63A6C8}" type="datetimeFigureOut">
              <a:rPr lang="en-GB" smtClean="0"/>
              <a:t>19/03/2020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16580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97267A6-8C1A-4220-847A-24912F63A6C8}" type="datetimeFigureOut">
              <a:rPr lang="en-GB" smtClean="0"/>
              <a:t>19/03/2020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657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smtClean="0"/>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97267A6-8C1A-4220-847A-24912F63A6C8}" type="datetimeFigureOut">
              <a:rPr lang="en-GB" smtClean="0"/>
              <a:t>19/03/2020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03E21C-1BC2-4EB7-8B4A-D29C698A7570}" type="slidenum">
              <a:rPr lang="en-GB" smtClean="0"/>
              <a:t>‹#›</a:t>
            </a:fld>
            <a:endParaRPr lang="en-GB"/>
          </a:p>
        </p:txBody>
      </p:sp>
    </p:spTree>
    <p:extLst>
      <p:ext uri="{BB962C8B-B14F-4D97-AF65-F5344CB8AC3E}">
        <p14:creationId xmlns:p14="http://schemas.microsoft.com/office/powerpoint/2010/main" val="349022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F97267A6-8C1A-4220-847A-24912F63A6C8}" type="datetimeFigureOut">
              <a:rPr lang="en-GB" smtClean="0"/>
              <a:t>19/03/2020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85042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97267A6-8C1A-4220-847A-24912F63A6C8}" type="datetimeFigureOut">
              <a:rPr lang="en-GB" smtClean="0"/>
              <a:t>19/03/2020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303E21C-1BC2-4EB7-8B4A-D29C698A7570}"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675040"/>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thet.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06687" y="414866"/>
            <a:ext cx="11535380" cy="706967"/>
          </a:xfrm>
        </p:spPr>
        <p:txBody>
          <a:bodyPr>
            <a:normAutofit/>
          </a:bodyPr>
          <a:lstStyle/>
          <a:p>
            <a:pPr lvl="0"/>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Developing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and meeting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standards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Rechthoek 3"/>
          <p:cNvSpPr/>
          <p:nvPr/>
        </p:nvSpPr>
        <p:spPr>
          <a:xfrm>
            <a:off x="6195345" y="5787065"/>
            <a:ext cx="5782342" cy="344069"/>
          </a:xfrm>
          <a:prstGeom prst="rect">
            <a:avLst/>
          </a:prstGeom>
        </p:spPr>
        <p:txBody>
          <a:bodyPr wrap="square">
            <a:spAutoFit/>
          </a:bodyPr>
          <a:lstStyle/>
          <a:p>
            <a:pPr>
              <a:lnSpc>
                <a:spcPct val="107000"/>
              </a:lnSpc>
              <a:spcBef>
                <a:spcPts val="1200"/>
              </a:spcBef>
              <a:spcAft>
                <a:spcPts val="0"/>
              </a:spcAft>
            </a:pPr>
            <a:r>
              <a:rPr lang="en-GB" sz="1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Module </a:t>
            </a:r>
            <a:r>
              <a:rPr lang="en-GB"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279-17-C </a:t>
            </a:r>
            <a:r>
              <a:rPr lang="en-GB" sz="1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Regulations, Standards and Ethics</a:t>
            </a:r>
            <a:endParaRPr lang="en-GB" sz="1600"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hoek 4"/>
          <p:cNvSpPr/>
          <p:nvPr/>
        </p:nvSpPr>
        <p:spPr>
          <a:xfrm>
            <a:off x="6195345" y="5433679"/>
            <a:ext cx="5925217" cy="355803"/>
          </a:xfrm>
          <a:prstGeom prst="rect">
            <a:avLst/>
          </a:prstGeom>
        </p:spPr>
        <p:txBody>
          <a:bodyPr wrap="square">
            <a:spAutoFit/>
          </a:bodyPr>
          <a:lstStyle/>
          <a:p>
            <a:pPr>
              <a:lnSpc>
                <a:spcPct val="107000"/>
              </a:lnSpc>
              <a:spcBef>
                <a:spcPts val="200"/>
              </a:spcBef>
              <a:spcAft>
                <a:spcPts val="0"/>
              </a:spcAft>
            </a:pPr>
            <a:r>
              <a:rPr lang="en-GB" sz="16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Unit C</a:t>
            </a:r>
            <a:r>
              <a:rPr lang="en-GB" sz="1600"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17.4  Global Medical Equipment Regulations</a:t>
            </a:r>
            <a:endParaRPr lang="en-GB" sz="1600" b="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9" name="Titel 1"/>
          <p:cNvSpPr txBox="1">
            <a:spLocks/>
          </p:cNvSpPr>
          <p:nvPr/>
        </p:nvSpPr>
        <p:spPr>
          <a:xfrm>
            <a:off x="6174377" y="4991670"/>
            <a:ext cx="6017623" cy="42414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1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17.5.4 Developing </a:t>
            </a:r>
            <a:r>
              <a:rPr lang="en-GB"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and meeting standards for </a:t>
            </a:r>
            <a:r>
              <a:rPr lang="en-GB" sz="1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quality services </a:t>
            </a:r>
            <a:r>
              <a:rPr lang="en-GB"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 </a:t>
            </a:r>
            <a:r>
              <a:rPr lang="en-GB" sz="1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healthcare</a:t>
            </a:r>
            <a:endParaRPr lang="en-GB"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76250" y="1257300"/>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6" name="Rechthoek 5"/>
          <p:cNvSpPr/>
          <p:nvPr/>
        </p:nvSpPr>
        <p:spPr>
          <a:xfrm>
            <a:off x="476250" y="1991605"/>
            <a:ext cx="4936067" cy="1938992"/>
          </a:xfrm>
          <a:prstGeom prst="rect">
            <a:avLst/>
          </a:prstGeom>
        </p:spPr>
        <p:txBody>
          <a:bodyPr wrap="square">
            <a:spAutoFit/>
          </a:bodyPr>
          <a:lstStyle/>
          <a:p>
            <a:r>
              <a:rPr lang="en-US" sz="2000" b="1" dirty="0">
                <a:latin typeface="+mj-lt"/>
              </a:rPr>
              <a:t>Process of developing standards</a:t>
            </a:r>
          </a:p>
          <a:p>
            <a:pPr marL="627063" lvl="1" indent="-342900">
              <a:buFont typeface="Arial" panose="020B0604020202020204" pitchFamily="34" charset="0"/>
              <a:buChar char="•"/>
            </a:pPr>
            <a:r>
              <a:rPr lang="en-GB" sz="2000" dirty="0" smtClean="0">
                <a:latin typeface="+mj-lt"/>
              </a:rPr>
              <a:t>Stages </a:t>
            </a:r>
            <a:r>
              <a:rPr lang="en-GB" sz="2000" dirty="0">
                <a:latin typeface="+mj-lt"/>
              </a:rPr>
              <a:t>in the process</a:t>
            </a:r>
          </a:p>
          <a:p>
            <a:pPr marL="627063" lvl="1" indent="-342900">
              <a:buFont typeface="Arial" panose="020B0604020202020204" pitchFamily="34" charset="0"/>
              <a:buChar char="•"/>
            </a:pPr>
            <a:r>
              <a:rPr lang="en-GB" sz="2000" dirty="0" smtClean="0">
                <a:latin typeface="+mj-lt"/>
              </a:rPr>
              <a:t>Activities </a:t>
            </a:r>
            <a:r>
              <a:rPr lang="en-GB" sz="2000" dirty="0">
                <a:latin typeface="+mj-lt"/>
              </a:rPr>
              <a:t>and participants at each stage of the process</a:t>
            </a:r>
          </a:p>
          <a:p>
            <a:pPr marL="627063" lvl="1" indent="-342900">
              <a:buFont typeface="Arial" panose="020B0604020202020204" pitchFamily="34" charset="0"/>
              <a:buChar char="•"/>
            </a:pPr>
            <a:r>
              <a:rPr lang="en-GB" sz="2000" dirty="0" smtClean="0">
                <a:latin typeface="+mj-lt"/>
              </a:rPr>
              <a:t>Purpose </a:t>
            </a:r>
            <a:r>
              <a:rPr lang="en-GB" sz="2000" dirty="0">
                <a:latin typeface="+mj-lt"/>
              </a:rPr>
              <a:t>of developing a new standard</a:t>
            </a:r>
          </a:p>
          <a:p>
            <a:pPr marL="627063" lvl="1" indent="-342900">
              <a:buFont typeface="Arial" panose="020B0604020202020204" pitchFamily="34" charset="0"/>
              <a:buChar char="•"/>
            </a:pPr>
            <a:r>
              <a:rPr lang="en-GB" sz="2000" dirty="0" smtClean="0">
                <a:solidFill>
                  <a:srgbClr val="7030A0"/>
                </a:solidFill>
                <a:latin typeface="+mj-lt"/>
              </a:rPr>
              <a:t>Managing </a:t>
            </a:r>
            <a:r>
              <a:rPr lang="en-GB" sz="2000" dirty="0">
                <a:solidFill>
                  <a:srgbClr val="7030A0"/>
                </a:solidFill>
                <a:latin typeface="+mj-lt"/>
              </a:rPr>
              <a:t>change to meet a </a:t>
            </a:r>
            <a:r>
              <a:rPr lang="en-GB" sz="2000" dirty="0" smtClean="0">
                <a:solidFill>
                  <a:srgbClr val="7030A0"/>
                </a:solidFill>
                <a:latin typeface="+mj-lt"/>
              </a:rPr>
              <a:t>standard</a:t>
            </a:r>
            <a:endParaRPr lang="en-US" sz="2000" dirty="0">
              <a:solidFill>
                <a:srgbClr val="7030A0"/>
              </a:solidFill>
              <a:latin typeface="+mj-lt"/>
            </a:endParaRPr>
          </a:p>
        </p:txBody>
      </p:sp>
      <p:pic>
        <p:nvPicPr>
          <p:cNvPr id="1026" name="Picture 2" descr="http://www.gamingstandards.com/images/charts/gsa_standards_lifecycle.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59043" y="1441478"/>
            <a:ext cx="5060889" cy="3618537"/>
          </a:xfrm>
          <a:prstGeom prst="rect">
            <a:avLst/>
          </a:prstGeom>
          <a:noFill/>
          <a:extLst>
            <a:ext uri="{909E8E84-426E-40DD-AFC4-6F175D3DCCD1}">
              <a14:hiddenFill xmlns:a14="http://schemas.microsoft.com/office/drawing/2010/main">
                <a:solidFill>
                  <a:srgbClr val="FFFFFF"/>
                </a:solidFill>
              </a14:hiddenFill>
            </a:ext>
          </a:extLst>
        </p:spPr>
      </p:pic>
      <p:sp>
        <p:nvSpPr>
          <p:cNvPr id="12" name="Tekstvak 11"/>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1471079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Rechte verbindingslijn 10"/>
          <p:cNvCxnSpPr/>
          <p:nvPr/>
        </p:nvCxnSpPr>
        <p:spPr>
          <a:xfrm flipV="1">
            <a:off x="476249" y="1256812"/>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el 1"/>
          <p:cNvSpPr txBox="1">
            <a:spLocks/>
          </p:cNvSpPr>
          <p:nvPr/>
        </p:nvSpPr>
        <p:spPr>
          <a:xfrm>
            <a:off x="4975224" y="2034960"/>
            <a:ext cx="2241551" cy="147320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pPr>
            <a:r>
              <a:rPr lang="en-US" sz="8800" b="1"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rPr>
              <a:t>END</a:t>
            </a:r>
            <a:endParaRPr lang="en-GB" sz="8800" b="1" spc="-50"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TextBox 1"/>
          <p:cNvSpPr txBox="1"/>
          <p:nvPr/>
        </p:nvSpPr>
        <p:spPr>
          <a:xfrm>
            <a:off x="0" y="4267321"/>
            <a:ext cx="12192000" cy="646331"/>
          </a:xfrm>
          <a:prstGeom prst="rect">
            <a:avLst/>
          </a:prstGeom>
          <a:noFill/>
        </p:spPr>
        <p:txBody>
          <a:bodyPr wrap="square" rtlCol="0">
            <a:spAutoFit/>
          </a:bodyPr>
          <a:lstStyle/>
          <a:p>
            <a:pPr algn="ctr"/>
            <a:r>
              <a:rPr lang="en-US" dirty="0" smtClean="0"/>
              <a:t>The creation of this presentation was supported by a grant from THET: </a:t>
            </a:r>
          </a:p>
          <a:p>
            <a:pPr algn="ctr"/>
            <a:r>
              <a:rPr lang="en-US" dirty="0" smtClean="0"/>
              <a:t>see  </a:t>
            </a:r>
            <a:r>
              <a:rPr lang="en-US" dirty="0">
                <a:hlinkClick r:id="rId2"/>
              </a:rPr>
              <a:t>https://www.thet.org/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8335" y="5024011"/>
            <a:ext cx="2555330" cy="1088369"/>
          </a:xfrm>
          <a:prstGeom prst="rect">
            <a:avLst/>
          </a:prstGeom>
        </p:spPr>
      </p:pic>
    </p:spTree>
    <p:extLst>
      <p:ext uri="{BB962C8B-B14F-4D97-AF65-F5344CB8AC3E}">
        <p14:creationId xmlns:p14="http://schemas.microsoft.com/office/powerpoint/2010/main" val="2034060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67704" y="456142"/>
            <a:ext cx="8549218"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Standards are made to obtain Benefits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el 1"/>
          <p:cNvSpPr txBox="1">
            <a:spLocks/>
          </p:cNvSpPr>
          <p:nvPr/>
        </p:nvSpPr>
        <p:spPr>
          <a:xfrm>
            <a:off x="7789332" y="6468251"/>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Developing Standards</a:t>
            </a:r>
            <a:endParaRPr lang="en-GB" sz="2000" dirty="0"/>
          </a:p>
        </p:txBody>
      </p:sp>
      <p:sp>
        <p:nvSpPr>
          <p:cNvPr id="12" name="Rechthoek 11"/>
          <p:cNvSpPr/>
          <p:nvPr/>
        </p:nvSpPr>
        <p:spPr>
          <a:xfrm>
            <a:off x="374647" y="2394815"/>
            <a:ext cx="11027755" cy="1477328"/>
          </a:xfrm>
          <a:prstGeom prst="rect">
            <a:avLst/>
          </a:prstGeom>
        </p:spPr>
        <p:txBody>
          <a:bodyPr wrap="square">
            <a:spAutoFit/>
          </a:bodyPr>
          <a:lstStyle/>
          <a:p>
            <a:r>
              <a:rPr lang="en-GB" b="1" dirty="0" smtClean="0">
                <a:latin typeface="+mj-lt"/>
              </a:rPr>
              <a:t>For Business: </a:t>
            </a:r>
          </a:p>
          <a:p>
            <a:pPr marL="742950" lvl="1" indent="-285750">
              <a:buFont typeface="Arial" panose="020B0604020202020204" pitchFamily="34" charset="0"/>
              <a:buChar char="•"/>
            </a:pPr>
            <a:r>
              <a:rPr lang="en-GB" dirty="0" smtClean="0">
                <a:latin typeface="+mj-lt"/>
              </a:rPr>
              <a:t>Standards help </a:t>
            </a:r>
            <a:r>
              <a:rPr lang="en-GB" b="1" dirty="0" smtClean="0">
                <a:solidFill>
                  <a:srgbClr val="7030A0"/>
                </a:solidFill>
                <a:latin typeface="+mj-lt"/>
              </a:rPr>
              <a:t>optimise operations </a:t>
            </a:r>
            <a:r>
              <a:rPr lang="en-GB" dirty="0" smtClean="0">
                <a:latin typeface="+mj-lt"/>
              </a:rPr>
              <a:t>and therefore improve the bottom line </a:t>
            </a:r>
          </a:p>
          <a:p>
            <a:pPr marL="742950" lvl="1" indent="-285750">
              <a:buFont typeface="Arial" panose="020B0604020202020204" pitchFamily="34" charset="0"/>
              <a:buChar char="•"/>
            </a:pPr>
            <a:r>
              <a:rPr lang="en-GB" dirty="0" smtClean="0">
                <a:latin typeface="+mj-lt"/>
              </a:rPr>
              <a:t>Standards help </a:t>
            </a:r>
            <a:r>
              <a:rPr lang="en-GB" b="1" dirty="0">
                <a:solidFill>
                  <a:srgbClr val="7030A0"/>
                </a:solidFill>
                <a:latin typeface="+mj-lt"/>
              </a:rPr>
              <a:t>improve </a:t>
            </a:r>
            <a:r>
              <a:rPr lang="en-GB" b="1" dirty="0" smtClean="0">
                <a:solidFill>
                  <a:srgbClr val="7030A0"/>
                </a:solidFill>
                <a:latin typeface="+mj-lt"/>
              </a:rPr>
              <a:t>quality</a:t>
            </a:r>
            <a:r>
              <a:rPr lang="en-GB" dirty="0">
                <a:latin typeface="+mj-lt"/>
              </a:rPr>
              <a:t> </a:t>
            </a:r>
            <a:r>
              <a:rPr lang="en-GB" dirty="0" smtClean="0">
                <a:latin typeface="+mj-lt"/>
              </a:rPr>
              <a:t>and </a:t>
            </a:r>
            <a:r>
              <a:rPr lang="en-GB" b="1" dirty="0" smtClean="0">
                <a:solidFill>
                  <a:srgbClr val="7030A0"/>
                </a:solidFill>
                <a:latin typeface="+mj-lt"/>
              </a:rPr>
              <a:t>enhance </a:t>
            </a:r>
            <a:r>
              <a:rPr lang="en-GB" b="1" dirty="0">
                <a:solidFill>
                  <a:srgbClr val="7030A0"/>
                </a:solidFill>
                <a:latin typeface="+mj-lt"/>
              </a:rPr>
              <a:t>customer satisfaction </a:t>
            </a:r>
            <a:r>
              <a:rPr lang="en-GB" b="1" dirty="0" smtClean="0">
                <a:solidFill>
                  <a:srgbClr val="7030A0"/>
                </a:solidFill>
                <a:latin typeface="+mj-lt"/>
              </a:rPr>
              <a:t> </a:t>
            </a:r>
          </a:p>
          <a:p>
            <a:pPr marL="742950" lvl="1" indent="-285750">
              <a:buFont typeface="Arial" panose="020B0604020202020204" pitchFamily="34" charset="0"/>
              <a:buChar char="•"/>
            </a:pPr>
            <a:r>
              <a:rPr lang="en-GB" dirty="0" smtClean="0">
                <a:latin typeface="+mj-lt"/>
              </a:rPr>
              <a:t>Standards help </a:t>
            </a:r>
            <a:r>
              <a:rPr lang="en-GB" b="1" dirty="0">
                <a:solidFill>
                  <a:srgbClr val="7030A0"/>
                </a:solidFill>
                <a:latin typeface="+mj-lt"/>
              </a:rPr>
              <a:t>prevent trade barriers </a:t>
            </a:r>
            <a:r>
              <a:rPr lang="en-GB" dirty="0">
                <a:latin typeface="+mj-lt"/>
              </a:rPr>
              <a:t>and open up global </a:t>
            </a:r>
            <a:r>
              <a:rPr lang="en-GB" dirty="0" smtClean="0">
                <a:latin typeface="+mj-lt"/>
              </a:rPr>
              <a:t>markets </a:t>
            </a:r>
          </a:p>
          <a:p>
            <a:pPr marL="742950" lvl="1" indent="-285750">
              <a:buFont typeface="Arial" panose="020B0604020202020204" pitchFamily="34" charset="0"/>
              <a:buChar char="•"/>
            </a:pPr>
            <a:r>
              <a:rPr lang="en-GB" dirty="0" smtClean="0">
                <a:latin typeface="+mj-lt"/>
              </a:rPr>
              <a:t>Standards help </a:t>
            </a:r>
            <a:r>
              <a:rPr lang="en-GB" dirty="0">
                <a:latin typeface="+mj-lt"/>
              </a:rPr>
              <a:t>reduce negative impacts on the </a:t>
            </a:r>
            <a:r>
              <a:rPr lang="en-GB" b="1" dirty="0">
                <a:solidFill>
                  <a:srgbClr val="7030A0"/>
                </a:solidFill>
                <a:latin typeface="+mj-lt"/>
              </a:rPr>
              <a:t>environment</a:t>
            </a:r>
          </a:p>
        </p:txBody>
      </p:sp>
      <p:sp>
        <p:nvSpPr>
          <p:cNvPr id="8" name="Rechthoek 7"/>
          <p:cNvSpPr/>
          <p:nvPr/>
        </p:nvSpPr>
        <p:spPr>
          <a:xfrm>
            <a:off x="374649" y="4027056"/>
            <a:ext cx="10926156" cy="923330"/>
          </a:xfrm>
          <a:prstGeom prst="rect">
            <a:avLst/>
          </a:prstGeom>
        </p:spPr>
        <p:txBody>
          <a:bodyPr wrap="square">
            <a:spAutoFit/>
          </a:bodyPr>
          <a:lstStyle/>
          <a:p>
            <a:r>
              <a:rPr lang="en-GB" b="1" dirty="0">
                <a:latin typeface="+mj-lt"/>
              </a:rPr>
              <a:t>For Society</a:t>
            </a:r>
          </a:p>
          <a:p>
            <a:r>
              <a:rPr lang="en-GB" dirty="0" smtClean="0">
                <a:latin typeface="+mj-lt"/>
              </a:rPr>
              <a:t>With Standards, consumers </a:t>
            </a:r>
            <a:r>
              <a:rPr lang="en-GB" dirty="0">
                <a:latin typeface="+mj-lt"/>
              </a:rPr>
              <a:t>can have </a:t>
            </a:r>
            <a:r>
              <a:rPr lang="en-GB" b="1" dirty="0">
                <a:solidFill>
                  <a:srgbClr val="7030A0"/>
                </a:solidFill>
                <a:latin typeface="+mj-lt"/>
              </a:rPr>
              <a:t>confidence</a:t>
            </a:r>
            <a:r>
              <a:rPr lang="en-GB" dirty="0">
                <a:latin typeface="+mj-lt"/>
              </a:rPr>
              <a:t> that they are safe, reliable and of good quality. For example, ISO's standards on road safety, toy safety and secure medical </a:t>
            </a:r>
            <a:r>
              <a:rPr lang="en-GB" dirty="0" smtClean="0">
                <a:latin typeface="+mj-lt"/>
              </a:rPr>
              <a:t>packaging. </a:t>
            </a:r>
            <a:endParaRPr lang="en-GB" dirty="0">
              <a:latin typeface="+mj-lt"/>
            </a:endParaRPr>
          </a:p>
        </p:txBody>
      </p:sp>
      <p:sp>
        <p:nvSpPr>
          <p:cNvPr id="3" name="Rechthoek 2"/>
          <p:cNvSpPr/>
          <p:nvPr/>
        </p:nvSpPr>
        <p:spPr>
          <a:xfrm>
            <a:off x="374646" y="5222536"/>
            <a:ext cx="10691285" cy="923330"/>
          </a:xfrm>
          <a:prstGeom prst="rect">
            <a:avLst/>
          </a:prstGeom>
        </p:spPr>
        <p:txBody>
          <a:bodyPr wrap="square">
            <a:spAutoFit/>
          </a:bodyPr>
          <a:lstStyle/>
          <a:p>
            <a:pPr lvl="0"/>
            <a:r>
              <a:rPr lang="en-GB" b="1" dirty="0">
                <a:solidFill>
                  <a:srgbClr val="000000"/>
                </a:solidFill>
                <a:latin typeface="Calibri Light" panose="020F0302020204030204"/>
              </a:rPr>
              <a:t>For government</a:t>
            </a:r>
          </a:p>
          <a:p>
            <a:pPr lvl="0"/>
            <a:r>
              <a:rPr lang="en-GB" dirty="0">
                <a:solidFill>
                  <a:srgbClr val="000000"/>
                </a:solidFill>
                <a:latin typeface="Calibri Light" panose="020F0302020204030204"/>
              </a:rPr>
              <a:t>National governments can use ISO standards to support public policy, for example, by referencing ISO standards in regulations. </a:t>
            </a:r>
          </a:p>
        </p:txBody>
      </p:sp>
      <p:sp>
        <p:nvSpPr>
          <p:cNvPr id="4" name="Rechthoek 3"/>
          <p:cNvSpPr/>
          <p:nvPr/>
        </p:nvSpPr>
        <p:spPr>
          <a:xfrm>
            <a:off x="374646" y="1400970"/>
            <a:ext cx="11027755" cy="923330"/>
          </a:xfrm>
          <a:prstGeom prst="rect">
            <a:avLst/>
          </a:prstGeom>
        </p:spPr>
        <p:txBody>
          <a:bodyPr wrap="square">
            <a:spAutoFit/>
          </a:bodyPr>
          <a:lstStyle/>
          <a:p>
            <a:pPr lvl="0"/>
            <a:r>
              <a:rPr lang="en-GB" dirty="0">
                <a:solidFill>
                  <a:srgbClr val="000000"/>
                </a:solidFill>
                <a:latin typeface="Calibri Light" panose="020F0302020204030204"/>
              </a:rPr>
              <a:t>International Standards bring technological, economic and societal benefits. They help to </a:t>
            </a:r>
            <a:r>
              <a:rPr lang="en-GB" b="1" dirty="0">
                <a:solidFill>
                  <a:srgbClr val="7030A0"/>
                </a:solidFill>
                <a:latin typeface="Calibri Light" panose="020F0302020204030204"/>
              </a:rPr>
              <a:t>harmonize technical specifications </a:t>
            </a:r>
            <a:r>
              <a:rPr lang="en-GB" dirty="0">
                <a:solidFill>
                  <a:srgbClr val="000000"/>
                </a:solidFill>
                <a:latin typeface="Calibri Light" panose="020F0302020204030204"/>
              </a:rPr>
              <a:t>of products and services. Conformity to International Standards helps reassure consumers that products are safe, efficient and good for the environment</a:t>
            </a:r>
          </a:p>
        </p:txBody>
      </p:sp>
      <p:sp>
        <p:nvSpPr>
          <p:cNvPr id="13" name="Tekstvak 12"/>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376027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11317817" cy="673629"/>
          </a:xfrm>
        </p:spPr>
        <p:txBody>
          <a:bodyPr>
            <a:normAutofit fontScale="90000"/>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Development of good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standards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has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the following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attributes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80160"/>
            <a:ext cx="10775062" cy="4676"/>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Developing Standards</a:t>
            </a:r>
            <a:endParaRPr lang="en-GB" sz="2000" dirty="0"/>
          </a:p>
        </p:txBody>
      </p:sp>
      <p:sp>
        <p:nvSpPr>
          <p:cNvPr id="3" name="Rechthoek 2"/>
          <p:cNvSpPr/>
          <p:nvPr/>
        </p:nvSpPr>
        <p:spPr>
          <a:xfrm>
            <a:off x="476249" y="4735165"/>
            <a:ext cx="10244588" cy="707886"/>
          </a:xfrm>
          <a:prstGeom prst="rect">
            <a:avLst/>
          </a:prstGeom>
        </p:spPr>
        <p:txBody>
          <a:bodyPr wrap="square">
            <a:spAutoFit/>
          </a:bodyPr>
          <a:lstStyle/>
          <a:p>
            <a:pPr marL="457200" lvl="0" indent="-457200">
              <a:spcBef>
                <a:spcPts val="600"/>
              </a:spcBef>
              <a:buFont typeface="+mj-lt"/>
              <a:buAutoNum type="arabicPeriod" startAt="4"/>
            </a:pPr>
            <a:r>
              <a:rPr lang="en-GB" sz="2000" dirty="0">
                <a:solidFill>
                  <a:srgbClr val="000000"/>
                </a:solidFill>
                <a:latin typeface="Calibri Light" panose="020F0302020204030204"/>
              </a:rPr>
              <a:t>Standards </a:t>
            </a:r>
            <a:r>
              <a:rPr lang="en-GB" sz="2000" b="1" dirty="0">
                <a:solidFill>
                  <a:srgbClr val="7030A0"/>
                </a:solidFill>
                <a:latin typeface="Calibri Light" panose="020F0302020204030204"/>
              </a:rPr>
              <a:t>do not hinder innovations </a:t>
            </a:r>
            <a:r>
              <a:rPr lang="en-GB" sz="2000" dirty="0">
                <a:solidFill>
                  <a:srgbClr val="000000"/>
                </a:solidFill>
                <a:latin typeface="Calibri Light" panose="020F0302020204030204"/>
              </a:rPr>
              <a:t>and must be </a:t>
            </a:r>
            <a:r>
              <a:rPr lang="en-GB" sz="2000" b="1" dirty="0">
                <a:solidFill>
                  <a:srgbClr val="7030A0"/>
                </a:solidFill>
                <a:latin typeface="Calibri Light" panose="020F0302020204030204"/>
              </a:rPr>
              <a:t>periodically reviewed </a:t>
            </a:r>
            <a:r>
              <a:rPr lang="en-GB" sz="2000" dirty="0">
                <a:solidFill>
                  <a:srgbClr val="000000"/>
                </a:solidFill>
                <a:latin typeface="Calibri Light" panose="020F0302020204030204"/>
              </a:rPr>
              <a:t>to remain in tune with technological advances.</a:t>
            </a:r>
          </a:p>
        </p:txBody>
      </p:sp>
      <p:sp>
        <p:nvSpPr>
          <p:cNvPr id="5" name="Rechthoek 4"/>
          <p:cNvSpPr/>
          <p:nvPr/>
        </p:nvSpPr>
        <p:spPr>
          <a:xfrm>
            <a:off x="476249" y="3837109"/>
            <a:ext cx="10795000" cy="707886"/>
          </a:xfrm>
          <a:prstGeom prst="rect">
            <a:avLst/>
          </a:prstGeom>
        </p:spPr>
        <p:txBody>
          <a:bodyPr wrap="square">
            <a:spAutoFit/>
          </a:bodyPr>
          <a:lstStyle/>
          <a:p>
            <a:pPr marL="457200" lvl="0" indent="-457200">
              <a:spcBef>
                <a:spcPts val="600"/>
              </a:spcBef>
              <a:buFont typeface="+mj-lt"/>
              <a:buAutoNum type="arabicPeriod" startAt="3"/>
            </a:pPr>
            <a:r>
              <a:rPr lang="en-GB" sz="2000" dirty="0">
                <a:solidFill>
                  <a:srgbClr val="000000"/>
                </a:solidFill>
                <a:latin typeface="Calibri Light" panose="020F0302020204030204"/>
              </a:rPr>
              <a:t>Good technical standards are based on </a:t>
            </a:r>
            <a:r>
              <a:rPr lang="en-GB" sz="2000" b="1" dirty="0">
                <a:solidFill>
                  <a:srgbClr val="7030A0"/>
                </a:solidFill>
                <a:latin typeface="Calibri Light" panose="020F0302020204030204"/>
              </a:rPr>
              <a:t>consolidated results of science, technology and experience</a:t>
            </a:r>
            <a:r>
              <a:rPr lang="en-GB" sz="2000" dirty="0">
                <a:solidFill>
                  <a:srgbClr val="000000"/>
                </a:solidFill>
                <a:latin typeface="Calibri Light" panose="020F0302020204030204"/>
              </a:rPr>
              <a:t>, and are aimed at the promotion of optimum </a:t>
            </a:r>
            <a:r>
              <a:rPr lang="en-GB" sz="2000" b="1" dirty="0">
                <a:solidFill>
                  <a:srgbClr val="7030A0"/>
                </a:solidFill>
                <a:latin typeface="Calibri Light" panose="020F0302020204030204"/>
              </a:rPr>
              <a:t>community benefits</a:t>
            </a:r>
            <a:r>
              <a:rPr lang="en-GB" sz="2000" dirty="0">
                <a:solidFill>
                  <a:srgbClr val="000000"/>
                </a:solidFill>
                <a:latin typeface="Calibri Light" panose="020F0302020204030204"/>
              </a:rPr>
              <a:t>. </a:t>
            </a:r>
          </a:p>
        </p:txBody>
      </p:sp>
      <p:sp>
        <p:nvSpPr>
          <p:cNvPr id="6" name="Rechthoek 5"/>
          <p:cNvSpPr/>
          <p:nvPr/>
        </p:nvSpPr>
        <p:spPr>
          <a:xfrm>
            <a:off x="467704" y="2397010"/>
            <a:ext cx="10253133" cy="1323439"/>
          </a:xfrm>
          <a:prstGeom prst="rect">
            <a:avLst/>
          </a:prstGeom>
        </p:spPr>
        <p:txBody>
          <a:bodyPr wrap="square">
            <a:spAutoFit/>
          </a:bodyPr>
          <a:lstStyle/>
          <a:p>
            <a:pPr marL="457200" lvl="0" indent="-457200">
              <a:spcBef>
                <a:spcPts val="600"/>
              </a:spcBef>
              <a:buFont typeface="+mj-lt"/>
              <a:buAutoNum type="arabicPeriod" startAt="2"/>
            </a:pPr>
            <a:r>
              <a:rPr lang="en-GB" sz="2000" dirty="0">
                <a:solidFill>
                  <a:srgbClr val="000000"/>
                </a:solidFill>
                <a:latin typeface="Calibri Light" panose="020F0302020204030204"/>
              </a:rPr>
              <a:t>The development process has been </a:t>
            </a:r>
            <a:r>
              <a:rPr lang="en-GB" sz="2000" b="1" dirty="0">
                <a:solidFill>
                  <a:srgbClr val="7030A0"/>
                </a:solidFill>
                <a:latin typeface="Calibri Light" panose="020F0302020204030204"/>
              </a:rPr>
              <a:t>open to input from all interested parties </a:t>
            </a:r>
            <a:r>
              <a:rPr lang="en-GB" sz="2000" dirty="0">
                <a:solidFill>
                  <a:srgbClr val="000000"/>
                </a:solidFill>
                <a:latin typeface="Calibri Light" panose="020F0302020204030204"/>
              </a:rPr>
              <a:t>and the resulting document based on </a:t>
            </a:r>
            <a:r>
              <a:rPr lang="en-GB" sz="2000" b="1" dirty="0">
                <a:solidFill>
                  <a:srgbClr val="7030A0"/>
                </a:solidFill>
                <a:latin typeface="Calibri Light" panose="020F0302020204030204"/>
              </a:rPr>
              <a:t>consensus</a:t>
            </a:r>
            <a:r>
              <a:rPr lang="en-GB" sz="2000" dirty="0">
                <a:solidFill>
                  <a:srgbClr val="000000"/>
                </a:solidFill>
                <a:latin typeface="Calibri Light" panose="020F0302020204030204"/>
              </a:rPr>
              <a:t>. </a:t>
            </a:r>
            <a:r>
              <a:rPr lang="en-GB" sz="2000" dirty="0" smtClean="0">
                <a:solidFill>
                  <a:srgbClr val="000000"/>
                </a:solidFill>
                <a:latin typeface="Calibri Light" panose="020F0302020204030204"/>
              </a:rPr>
              <a:t>Consensus means </a:t>
            </a:r>
            <a:r>
              <a:rPr lang="en-GB" sz="2000" dirty="0">
                <a:solidFill>
                  <a:srgbClr val="000000"/>
                </a:solidFill>
                <a:latin typeface="Calibri Light" panose="020F0302020204030204"/>
              </a:rPr>
              <a:t>that significant agreement among the stakeholders is reached in the preparation of the </a:t>
            </a:r>
            <a:r>
              <a:rPr lang="en-GB" sz="2000" dirty="0" smtClean="0">
                <a:solidFill>
                  <a:srgbClr val="000000"/>
                </a:solidFill>
                <a:latin typeface="Calibri Light" panose="020F0302020204030204"/>
              </a:rPr>
              <a:t>standard. </a:t>
            </a:r>
            <a:r>
              <a:rPr lang="en-GB" sz="2000" dirty="0">
                <a:solidFill>
                  <a:srgbClr val="000000"/>
                </a:solidFill>
                <a:latin typeface="Calibri Light" panose="020F0302020204030204"/>
              </a:rPr>
              <a:t>This process implies more than the votes of a majority, but not necessarily unanimity.</a:t>
            </a:r>
          </a:p>
        </p:txBody>
      </p:sp>
      <p:sp>
        <p:nvSpPr>
          <p:cNvPr id="8" name="Rechthoek 7"/>
          <p:cNvSpPr/>
          <p:nvPr/>
        </p:nvSpPr>
        <p:spPr>
          <a:xfrm>
            <a:off x="504732" y="1498954"/>
            <a:ext cx="11289334" cy="707886"/>
          </a:xfrm>
          <a:prstGeom prst="rect">
            <a:avLst/>
          </a:prstGeom>
        </p:spPr>
        <p:txBody>
          <a:bodyPr wrap="square">
            <a:spAutoFit/>
          </a:bodyPr>
          <a:lstStyle/>
          <a:p>
            <a:pPr marL="449263" lvl="0" indent="-449263">
              <a:spcBef>
                <a:spcPts val="600"/>
              </a:spcBef>
              <a:buFont typeface="+mj-lt"/>
              <a:buAutoNum type="arabicPeriod"/>
            </a:pPr>
            <a:r>
              <a:rPr lang="en-GB" sz="2000" dirty="0" smtClean="0">
                <a:solidFill>
                  <a:srgbClr val="000000"/>
                </a:solidFill>
                <a:latin typeface="Calibri Light" panose="020F0302020204030204"/>
              </a:rPr>
              <a:t>Their </a:t>
            </a:r>
            <a:r>
              <a:rPr lang="en-GB" sz="2000" dirty="0">
                <a:solidFill>
                  <a:srgbClr val="000000"/>
                </a:solidFill>
                <a:latin typeface="Calibri Light" panose="020F0302020204030204"/>
              </a:rPr>
              <a:t>development has been </a:t>
            </a:r>
            <a:r>
              <a:rPr lang="en-GB" sz="2000" b="1" dirty="0">
                <a:solidFill>
                  <a:srgbClr val="7030A0"/>
                </a:solidFill>
                <a:latin typeface="Calibri Light" panose="020F0302020204030204"/>
              </a:rPr>
              <a:t>overseen by a ‘recognized body’</a:t>
            </a:r>
            <a:r>
              <a:rPr lang="en-GB" sz="2000" dirty="0">
                <a:solidFill>
                  <a:srgbClr val="000000"/>
                </a:solidFill>
                <a:latin typeface="Calibri Light" panose="020F0302020204030204"/>
              </a:rPr>
              <a:t> (e.g. ISO, ANSI; see later)  thus </a:t>
            </a:r>
            <a:r>
              <a:rPr lang="en-GB" sz="2000" dirty="0" smtClean="0">
                <a:solidFill>
                  <a:srgbClr val="000000"/>
                </a:solidFill>
                <a:latin typeface="Calibri Light" panose="020F0302020204030204"/>
              </a:rPr>
              <a:t>ensuring </a:t>
            </a:r>
            <a:r>
              <a:rPr lang="en-GB" sz="2000" dirty="0">
                <a:solidFill>
                  <a:srgbClr val="000000"/>
                </a:solidFill>
                <a:latin typeface="Calibri Light" panose="020F0302020204030204"/>
              </a:rPr>
              <a:t>that the process is transparent and not dominated by vested interests (i.e. local industries).</a:t>
            </a:r>
          </a:p>
        </p:txBody>
      </p:sp>
      <p:sp>
        <p:nvSpPr>
          <p:cNvPr id="10" name="Tekstvak 9"/>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242894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5251632" y="496388"/>
            <a:ext cx="5075402" cy="1111729"/>
          </a:xfrm>
        </p:spPr>
        <p:txBody>
          <a:bodyPr>
            <a:normAutofit fontScale="90000"/>
          </a:bodyPr>
          <a:lstStyle/>
          <a:p>
            <a:pPr algn="ct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Typical Process for Standards Development</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Developing Standards</a:t>
            </a:r>
            <a:endParaRPr lang="en-GB" sz="2000" dirty="0"/>
          </a:p>
        </p:txBody>
      </p:sp>
      <p:pic>
        <p:nvPicPr>
          <p:cNvPr id="4" name="Afbeelding 3"/>
          <p:cNvPicPr>
            <a:picLocks noChangeAspect="1"/>
          </p:cNvPicPr>
          <p:nvPr/>
        </p:nvPicPr>
        <p:blipFill>
          <a:blip r:embed="rId2"/>
          <a:stretch>
            <a:fillRect/>
          </a:stretch>
        </p:blipFill>
        <p:spPr>
          <a:xfrm>
            <a:off x="6220729" y="1996529"/>
            <a:ext cx="5959418" cy="4264933"/>
          </a:xfrm>
          <a:prstGeom prst="rect">
            <a:avLst/>
          </a:prstGeom>
        </p:spPr>
      </p:pic>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3" name="Afbeelding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0311" y="-11862"/>
            <a:ext cx="5027846" cy="6869862"/>
          </a:xfrm>
          <a:prstGeom prst="rect">
            <a:avLst/>
          </a:prstGeom>
        </p:spPr>
      </p:pic>
    </p:spTree>
    <p:extLst>
      <p:ext uri="{BB962C8B-B14F-4D97-AF65-F5344CB8AC3E}">
        <p14:creationId xmlns:p14="http://schemas.microsoft.com/office/powerpoint/2010/main" val="40014307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11326283"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Example: ISO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principles in standard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development</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el 1"/>
          <p:cNvSpPr txBox="1">
            <a:spLocks/>
          </p:cNvSpPr>
          <p:nvPr/>
        </p:nvSpPr>
        <p:spPr>
          <a:xfrm>
            <a:off x="7789332" y="6468251"/>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Developing Standards</a:t>
            </a:r>
            <a:endParaRPr lang="en-GB" sz="2000" dirty="0"/>
          </a:p>
        </p:txBody>
      </p:sp>
      <p:sp>
        <p:nvSpPr>
          <p:cNvPr id="4" name="Rechthoek 3"/>
          <p:cNvSpPr/>
          <p:nvPr/>
        </p:nvSpPr>
        <p:spPr>
          <a:xfrm>
            <a:off x="399970" y="1436256"/>
            <a:ext cx="9125029" cy="1015663"/>
          </a:xfrm>
          <a:prstGeom prst="rect">
            <a:avLst/>
          </a:prstGeom>
        </p:spPr>
        <p:txBody>
          <a:bodyPr wrap="square">
            <a:spAutoFit/>
          </a:bodyPr>
          <a:lstStyle/>
          <a:p>
            <a:pPr lvl="0"/>
            <a:r>
              <a:rPr lang="en-GB" sz="2000" dirty="0">
                <a:solidFill>
                  <a:srgbClr val="000000"/>
                </a:solidFill>
                <a:latin typeface="+mj-lt"/>
              </a:rPr>
              <a:t>1. ISO standards </a:t>
            </a:r>
            <a:r>
              <a:rPr lang="en-GB" sz="2000" b="1" dirty="0">
                <a:solidFill>
                  <a:srgbClr val="7030A0"/>
                </a:solidFill>
                <a:latin typeface="+mj-lt"/>
              </a:rPr>
              <a:t>respond to a need in the market</a:t>
            </a:r>
          </a:p>
          <a:p>
            <a:pPr lvl="0"/>
            <a:r>
              <a:rPr lang="en-GB" sz="2000" dirty="0" smtClean="0">
                <a:solidFill>
                  <a:srgbClr val="000000"/>
                </a:solidFill>
                <a:latin typeface="+mj-lt"/>
              </a:rPr>
              <a:t>ISO </a:t>
            </a:r>
            <a:r>
              <a:rPr lang="en-GB" sz="2000" dirty="0">
                <a:solidFill>
                  <a:srgbClr val="000000"/>
                </a:solidFill>
                <a:latin typeface="+mj-lt"/>
              </a:rPr>
              <a:t>does not decide when to develop a new standard, but responds to a request from industry or other stakeholders such as consumer groups. </a:t>
            </a:r>
          </a:p>
        </p:txBody>
      </p:sp>
      <p:sp>
        <p:nvSpPr>
          <p:cNvPr id="5" name="Rechthoek 4"/>
          <p:cNvSpPr/>
          <p:nvPr/>
        </p:nvSpPr>
        <p:spPr>
          <a:xfrm>
            <a:off x="416824" y="2548159"/>
            <a:ext cx="8803297" cy="1323439"/>
          </a:xfrm>
          <a:prstGeom prst="rect">
            <a:avLst/>
          </a:prstGeom>
        </p:spPr>
        <p:txBody>
          <a:bodyPr wrap="square">
            <a:spAutoFit/>
          </a:bodyPr>
          <a:lstStyle/>
          <a:p>
            <a:pPr lvl="0"/>
            <a:r>
              <a:rPr lang="en-GB" sz="2000" dirty="0">
                <a:solidFill>
                  <a:srgbClr val="000000"/>
                </a:solidFill>
                <a:latin typeface="+mj-lt"/>
              </a:rPr>
              <a:t>2. ISO standards are </a:t>
            </a:r>
            <a:r>
              <a:rPr lang="en-GB" sz="2000" b="1" dirty="0">
                <a:solidFill>
                  <a:srgbClr val="7030A0"/>
                </a:solidFill>
                <a:latin typeface="+mj-lt"/>
              </a:rPr>
              <a:t>based on global expert opinion</a:t>
            </a:r>
          </a:p>
          <a:p>
            <a:pPr lvl="0"/>
            <a:r>
              <a:rPr lang="en-GB" sz="2000" dirty="0" smtClean="0">
                <a:solidFill>
                  <a:srgbClr val="000000"/>
                </a:solidFill>
                <a:latin typeface="+mj-lt"/>
              </a:rPr>
              <a:t>ISO </a:t>
            </a:r>
            <a:r>
              <a:rPr lang="en-GB" sz="2000" dirty="0">
                <a:solidFill>
                  <a:srgbClr val="000000"/>
                </a:solidFill>
                <a:latin typeface="+mj-lt"/>
              </a:rPr>
              <a:t>standards are developed by groups of experts from all over the world, that are part of larger groups called technical committees. These experts negotiate all aspects of the standard, including its scope, key definitions and content. </a:t>
            </a:r>
            <a:endParaRPr lang="en-GB" sz="3600" dirty="0">
              <a:latin typeface="+mj-lt"/>
            </a:endParaRPr>
          </a:p>
        </p:txBody>
      </p:sp>
      <p:sp>
        <p:nvSpPr>
          <p:cNvPr id="8" name="Rechthoek 7"/>
          <p:cNvSpPr/>
          <p:nvPr/>
        </p:nvSpPr>
        <p:spPr>
          <a:xfrm>
            <a:off x="416824" y="4041079"/>
            <a:ext cx="8329164" cy="1015663"/>
          </a:xfrm>
          <a:prstGeom prst="rect">
            <a:avLst/>
          </a:prstGeom>
        </p:spPr>
        <p:txBody>
          <a:bodyPr wrap="square">
            <a:spAutoFit/>
          </a:bodyPr>
          <a:lstStyle/>
          <a:p>
            <a:pPr lvl="0"/>
            <a:r>
              <a:rPr lang="en-GB" sz="2000" dirty="0">
                <a:solidFill>
                  <a:srgbClr val="000000"/>
                </a:solidFill>
                <a:latin typeface="+mj-lt"/>
              </a:rPr>
              <a:t>3. ISO standards are developed through a </a:t>
            </a:r>
            <a:r>
              <a:rPr lang="en-GB" sz="2000" b="1" dirty="0">
                <a:solidFill>
                  <a:srgbClr val="7030A0"/>
                </a:solidFill>
                <a:latin typeface="+mj-lt"/>
              </a:rPr>
              <a:t>multi-stakeholder process</a:t>
            </a:r>
          </a:p>
          <a:p>
            <a:pPr lvl="0"/>
            <a:r>
              <a:rPr lang="en-GB" sz="2000" dirty="0" smtClean="0">
                <a:solidFill>
                  <a:srgbClr val="000000"/>
                </a:solidFill>
                <a:latin typeface="+mj-lt"/>
              </a:rPr>
              <a:t>The </a:t>
            </a:r>
            <a:r>
              <a:rPr lang="en-GB" sz="2000" dirty="0">
                <a:solidFill>
                  <a:srgbClr val="000000"/>
                </a:solidFill>
                <a:latin typeface="+mj-lt"/>
              </a:rPr>
              <a:t>technical committees are made up of experts from the relevant industry, but also from consumer associations, academia, NGOs and government</a:t>
            </a:r>
            <a:r>
              <a:rPr lang="en-GB" sz="2000" dirty="0" smtClean="0">
                <a:solidFill>
                  <a:srgbClr val="000000"/>
                </a:solidFill>
                <a:latin typeface="+mj-lt"/>
              </a:rPr>
              <a:t>.</a:t>
            </a:r>
            <a:endParaRPr lang="en-GB" sz="2000" dirty="0">
              <a:solidFill>
                <a:srgbClr val="000000"/>
              </a:solidFill>
              <a:latin typeface="+mj-lt"/>
            </a:endParaRPr>
          </a:p>
        </p:txBody>
      </p:sp>
      <p:sp>
        <p:nvSpPr>
          <p:cNvPr id="9" name="Rechthoek 8"/>
          <p:cNvSpPr/>
          <p:nvPr/>
        </p:nvSpPr>
        <p:spPr>
          <a:xfrm>
            <a:off x="467704" y="5219458"/>
            <a:ext cx="8151284" cy="1015663"/>
          </a:xfrm>
          <a:prstGeom prst="rect">
            <a:avLst/>
          </a:prstGeom>
        </p:spPr>
        <p:txBody>
          <a:bodyPr wrap="square">
            <a:spAutoFit/>
          </a:bodyPr>
          <a:lstStyle/>
          <a:p>
            <a:pPr lvl="0"/>
            <a:r>
              <a:rPr lang="en-GB" sz="2000" dirty="0">
                <a:solidFill>
                  <a:srgbClr val="000000"/>
                </a:solidFill>
                <a:latin typeface="+mj-lt"/>
              </a:rPr>
              <a:t>4. ISO standards are based on a </a:t>
            </a:r>
            <a:r>
              <a:rPr lang="en-GB" sz="2000" b="1" dirty="0">
                <a:solidFill>
                  <a:srgbClr val="7030A0"/>
                </a:solidFill>
                <a:latin typeface="+mj-lt"/>
              </a:rPr>
              <a:t>consensus</a:t>
            </a:r>
          </a:p>
          <a:p>
            <a:pPr lvl="0"/>
            <a:r>
              <a:rPr lang="en-GB" sz="2000" dirty="0" smtClean="0">
                <a:solidFill>
                  <a:srgbClr val="000000"/>
                </a:solidFill>
                <a:latin typeface="+mj-lt"/>
              </a:rPr>
              <a:t>Developing </a:t>
            </a:r>
            <a:r>
              <a:rPr lang="en-GB" sz="2000" dirty="0">
                <a:solidFill>
                  <a:srgbClr val="000000"/>
                </a:solidFill>
                <a:latin typeface="+mj-lt"/>
              </a:rPr>
              <a:t>ISO standards is a consensus-based approach and comments from all stakeholders are taken into account.</a:t>
            </a:r>
          </a:p>
        </p:txBody>
      </p:sp>
      <p:sp>
        <p:nvSpPr>
          <p:cNvPr id="12" name="Tekstvak 11"/>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36739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395738" y="433569"/>
            <a:ext cx="896444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Example: ISO method to develop standards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el 1"/>
          <p:cNvSpPr txBox="1">
            <a:spLocks/>
          </p:cNvSpPr>
          <p:nvPr/>
        </p:nvSpPr>
        <p:spPr>
          <a:xfrm>
            <a:off x="7789332" y="6468251"/>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Developing Standards</a:t>
            </a:r>
            <a:endParaRPr lang="en-GB" sz="2000" dirty="0"/>
          </a:p>
        </p:txBody>
      </p:sp>
      <p:sp>
        <p:nvSpPr>
          <p:cNvPr id="3" name="Rechthoek 2"/>
          <p:cNvSpPr/>
          <p:nvPr/>
        </p:nvSpPr>
        <p:spPr>
          <a:xfrm>
            <a:off x="467705" y="2070520"/>
            <a:ext cx="7888896" cy="3231654"/>
          </a:xfrm>
          <a:prstGeom prst="rect">
            <a:avLst/>
          </a:prstGeom>
        </p:spPr>
        <p:txBody>
          <a:bodyPr wrap="square">
            <a:spAutoFit/>
          </a:bodyPr>
          <a:lstStyle/>
          <a:p>
            <a:r>
              <a:rPr lang="en-GB" sz="2000" dirty="0" smtClean="0">
                <a:latin typeface="+mj-lt"/>
              </a:rPr>
              <a:t>An </a:t>
            </a:r>
            <a:r>
              <a:rPr lang="en-GB" sz="2000" dirty="0">
                <a:latin typeface="+mj-lt"/>
              </a:rPr>
              <a:t>ISO standard is developed by a </a:t>
            </a:r>
            <a:r>
              <a:rPr lang="en-GB" sz="2000" b="1" dirty="0">
                <a:solidFill>
                  <a:srgbClr val="7030A0"/>
                </a:solidFill>
                <a:latin typeface="+mj-lt"/>
              </a:rPr>
              <a:t>panel of experts</a:t>
            </a:r>
            <a:r>
              <a:rPr lang="en-GB" sz="2000" dirty="0">
                <a:latin typeface="+mj-lt"/>
              </a:rPr>
              <a:t>, within a </a:t>
            </a:r>
            <a:r>
              <a:rPr lang="en-GB" sz="2000" b="1" dirty="0">
                <a:solidFill>
                  <a:srgbClr val="7030A0"/>
                </a:solidFill>
                <a:latin typeface="+mj-lt"/>
              </a:rPr>
              <a:t>technical committee</a:t>
            </a:r>
            <a:r>
              <a:rPr lang="en-GB" sz="2000" dirty="0">
                <a:latin typeface="+mj-lt"/>
              </a:rPr>
              <a:t>. </a:t>
            </a:r>
            <a:endParaRPr lang="en-GB" sz="2000" dirty="0" smtClean="0">
              <a:latin typeface="+mj-lt"/>
            </a:endParaRPr>
          </a:p>
          <a:p>
            <a:endParaRPr lang="en-GB" sz="1200" dirty="0">
              <a:latin typeface="+mj-lt"/>
            </a:endParaRPr>
          </a:p>
          <a:p>
            <a:r>
              <a:rPr lang="en-GB" sz="2000" dirty="0" smtClean="0">
                <a:latin typeface="+mj-lt"/>
              </a:rPr>
              <a:t>Once </a:t>
            </a:r>
            <a:r>
              <a:rPr lang="en-GB" sz="2000" dirty="0">
                <a:latin typeface="+mj-lt"/>
              </a:rPr>
              <a:t>the need for a standard has been established, these experts meet to discuss and negotiate a draft standard. </a:t>
            </a:r>
            <a:endParaRPr lang="en-GB" sz="2000" dirty="0" smtClean="0">
              <a:latin typeface="+mj-lt"/>
            </a:endParaRPr>
          </a:p>
          <a:p>
            <a:endParaRPr lang="en-GB" sz="1200" dirty="0">
              <a:latin typeface="+mj-lt"/>
            </a:endParaRPr>
          </a:p>
          <a:p>
            <a:r>
              <a:rPr lang="en-GB" sz="2000" dirty="0" smtClean="0">
                <a:latin typeface="+mj-lt"/>
              </a:rPr>
              <a:t>As </a:t>
            </a:r>
            <a:r>
              <a:rPr lang="en-GB" sz="2000" dirty="0">
                <a:latin typeface="+mj-lt"/>
              </a:rPr>
              <a:t>soon as a draft has been developed it is shared with ISO’s members who are asked to comment and vote on it. </a:t>
            </a:r>
            <a:endParaRPr lang="en-GB" sz="2000" dirty="0" smtClean="0">
              <a:latin typeface="+mj-lt"/>
            </a:endParaRPr>
          </a:p>
          <a:p>
            <a:endParaRPr lang="en-GB" sz="1200" dirty="0">
              <a:latin typeface="+mj-lt"/>
            </a:endParaRPr>
          </a:p>
          <a:p>
            <a:r>
              <a:rPr lang="en-GB" sz="2000" dirty="0" smtClean="0">
                <a:latin typeface="+mj-lt"/>
              </a:rPr>
              <a:t>If </a:t>
            </a:r>
            <a:r>
              <a:rPr lang="en-GB" sz="2000" dirty="0">
                <a:latin typeface="+mj-lt"/>
              </a:rPr>
              <a:t>a consensus is reached the draft becomes an ISO standard, </a:t>
            </a:r>
            <a:endParaRPr lang="en-GB" sz="2000" dirty="0" smtClean="0">
              <a:latin typeface="+mj-lt"/>
            </a:endParaRPr>
          </a:p>
          <a:p>
            <a:r>
              <a:rPr lang="en-GB" sz="2000" dirty="0" smtClean="0">
                <a:latin typeface="+mj-lt"/>
              </a:rPr>
              <a:t>if </a:t>
            </a:r>
            <a:r>
              <a:rPr lang="en-GB" sz="2000" dirty="0">
                <a:latin typeface="+mj-lt"/>
              </a:rPr>
              <a:t>not it goes back to the technical committee for further edits. </a:t>
            </a:r>
            <a:endParaRPr lang="en-GB" sz="2000" dirty="0" smtClean="0">
              <a:latin typeface="+mj-lt"/>
            </a:endParaRPr>
          </a:p>
        </p:txBody>
      </p:sp>
      <p:pic>
        <p:nvPicPr>
          <p:cNvPr id="10" name="Afbeelding 9"/>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293308" y="0"/>
            <a:ext cx="2898691" cy="6858000"/>
          </a:xfrm>
          <a:prstGeom prst="rect">
            <a:avLst/>
          </a:prstGeom>
        </p:spPr>
      </p:pic>
      <p:sp>
        <p:nvSpPr>
          <p:cNvPr id="9" name="Tekstvak 8"/>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31580511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el 1"/>
          <p:cNvSpPr txBox="1">
            <a:spLocks/>
          </p:cNvSpPr>
          <p:nvPr/>
        </p:nvSpPr>
        <p:spPr>
          <a:xfrm>
            <a:off x="7789332" y="6468251"/>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Developing Standards</a:t>
            </a:r>
            <a:endParaRPr lang="en-GB" sz="2000" dirty="0"/>
          </a:p>
        </p:txBody>
      </p:sp>
      <p:sp>
        <p:nvSpPr>
          <p:cNvPr id="3" name="Rechthoek 2"/>
          <p:cNvSpPr/>
          <p:nvPr/>
        </p:nvSpPr>
        <p:spPr>
          <a:xfrm>
            <a:off x="395738" y="1457138"/>
            <a:ext cx="11006666" cy="707886"/>
          </a:xfrm>
          <a:prstGeom prst="rect">
            <a:avLst/>
          </a:prstGeom>
        </p:spPr>
        <p:txBody>
          <a:bodyPr wrap="square">
            <a:spAutoFit/>
          </a:bodyPr>
          <a:lstStyle/>
          <a:p>
            <a:r>
              <a:rPr lang="en-GB" sz="2000" b="1" dirty="0" smtClean="0">
                <a:solidFill>
                  <a:srgbClr val="7030A0"/>
                </a:solidFill>
                <a:latin typeface="+mj-lt"/>
              </a:rPr>
              <a:t>Medical Device Regulations, Global Overview and Guiding Principles </a:t>
            </a:r>
            <a:r>
              <a:rPr lang="en-GB" sz="2000" dirty="0" smtClean="0">
                <a:latin typeface="+mj-lt"/>
              </a:rPr>
              <a:t>by the WHO, section 6.2 proposes priorities (a timing sequence)  for introducing local (Standards and) Regulations in a Developing Country: </a:t>
            </a:r>
          </a:p>
        </p:txBody>
      </p:sp>
      <p:sp>
        <p:nvSpPr>
          <p:cNvPr id="9" name="Rechthoek 8"/>
          <p:cNvSpPr/>
          <p:nvPr/>
        </p:nvSpPr>
        <p:spPr>
          <a:xfrm>
            <a:off x="3388322" y="5080041"/>
            <a:ext cx="8304830" cy="1015663"/>
          </a:xfrm>
          <a:prstGeom prst="rect">
            <a:avLst/>
          </a:prstGeom>
          <a:solidFill>
            <a:schemeClr val="bg2"/>
          </a:solidFill>
          <a:ln>
            <a:solidFill>
              <a:srgbClr val="7030A0"/>
            </a:solidFill>
          </a:ln>
        </p:spPr>
        <p:txBody>
          <a:bodyPr wrap="square">
            <a:spAutoFit/>
          </a:bodyPr>
          <a:lstStyle/>
          <a:p>
            <a:r>
              <a:rPr lang="en-GB" sz="2000" dirty="0">
                <a:latin typeface="+mj-lt"/>
              </a:rPr>
              <a:t>It is essential to identify the stakeholders </a:t>
            </a:r>
            <a:r>
              <a:rPr lang="en-GB" sz="2000" dirty="0" smtClean="0">
                <a:latin typeface="+mj-lt"/>
              </a:rPr>
              <a:t>by </a:t>
            </a:r>
            <a:r>
              <a:rPr lang="en-GB" sz="2000" dirty="0">
                <a:latin typeface="+mj-lt"/>
              </a:rPr>
              <a:t>maintaining a list of manufacturers, importers, distributors, retailers</a:t>
            </a:r>
            <a:r>
              <a:rPr lang="en-GB" sz="2000" dirty="0" smtClean="0">
                <a:latin typeface="+mj-lt"/>
              </a:rPr>
              <a:t>, institutional </a:t>
            </a:r>
            <a:r>
              <a:rPr lang="en-GB" sz="2000" dirty="0">
                <a:latin typeface="+mj-lt"/>
              </a:rPr>
              <a:t>users (both public and private health care facilities), lay users </a:t>
            </a:r>
            <a:r>
              <a:rPr lang="en-GB" sz="2000" dirty="0" smtClean="0">
                <a:latin typeface="+mj-lt"/>
              </a:rPr>
              <a:t>and </a:t>
            </a:r>
            <a:r>
              <a:rPr lang="en-GB" sz="2000" dirty="0">
                <a:latin typeface="+mj-lt"/>
              </a:rPr>
              <a:t>concerned citizens groups.</a:t>
            </a:r>
            <a:endParaRPr lang="en-GB" sz="2000" dirty="0" smtClean="0">
              <a:latin typeface="+mj-lt"/>
            </a:endParaRPr>
          </a:p>
        </p:txBody>
      </p:sp>
      <p:sp>
        <p:nvSpPr>
          <p:cNvPr id="4" name="Rechthoek 3"/>
          <p:cNvSpPr/>
          <p:nvPr/>
        </p:nvSpPr>
        <p:spPr>
          <a:xfrm>
            <a:off x="787631" y="2357072"/>
            <a:ext cx="11134403" cy="2400657"/>
          </a:xfrm>
          <a:prstGeom prst="rect">
            <a:avLst/>
          </a:prstGeom>
        </p:spPr>
        <p:txBody>
          <a:bodyPr wrap="square">
            <a:spAutoFit/>
          </a:bodyPr>
          <a:lstStyle/>
          <a:p>
            <a:pPr marL="342900" indent="-342900">
              <a:spcAft>
                <a:spcPts val="1200"/>
              </a:spcAft>
              <a:buFont typeface="+mj-lt"/>
              <a:buAutoNum type="arabicPeriod"/>
            </a:pPr>
            <a:r>
              <a:rPr lang="en-GB" sz="2000" dirty="0">
                <a:latin typeface="+mj-lt"/>
              </a:rPr>
              <a:t>To </a:t>
            </a:r>
            <a:r>
              <a:rPr lang="en-GB" sz="2000" b="1" dirty="0">
                <a:solidFill>
                  <a:srgbClr val="7030A0"/>
                </a:solidFill>
                <a:latin typeface="+mj-lt"/>
              </a:rPr>
              <a:t>prohibit </a:t>
            </a:r>
            <a:r>
              <a:rPr lang="en-GB" sz="2000" dirty="0">
                <a:latin typeface="+mj-lt"/>
              </a:rPr>
              <a:t>misleading or </a:t>
            </a:r>
            <a:r>
              <a:rPr lang="en-GB" sz="2000" b="1" dirty="0">
                <a:solidFill>
                  <a:srgbClr val="7030A0"/>
                </a:solidFill>
                <a:latin typeface="+mj-lt"/>
              </a:rPr>
              <a:t>fraudulent advertising </a:t>
            </a:r>
            <a:r>
              <a:rPr lang="en-GB" sz="2000" dirty="0">
                <a:latin typeface="+mj-lt"/>
              </a:rPr>
              <a:t>of medical </a:t>
            </a:r>
            <a:r>
              <a:rPr lang="en-GB" sz="2000" dirty="0" smtClean="0">
                <a:latin typeface="+mj-lt"/>
              </a:rPr>
              <a:t>devices. Advertising </a:t>
            </a:r>
            <a:r>
              <a:rPr lang="en-GB" sz="2000" dirty="0">
                <a:latin typeface="+mj-lt"/>
              </a:rPr>
              <a:t>control does not have to place demands on </a:t>
            </a:r>
            <a:r>
              <a:rPr lang="en-GB" sz="2000" dirty="0" smtClean="0">
                <a:latin typeface="+mj-lt"/>
              </a:rPr>
              <a:t>resources. The </a:t>
            </a:r>
            <a:r>
              <a:rPr lang="en-GB" sz="2000" dirty="0">
                <a:latin typeface="+mj-lt"/>
              </a:rPr>
              <a:t>Government does not </a:t>
            </a:r>
            <a:r>
              <a:rPr lang="en-GB" sz="2000" dirty="0" smtClean="0">
                <a:latin typeface="+mj-lt"/>
              </a:rPr>
              <a:t>need to </a:t>
            </a:r>
            <a:r>
              <a:rPr lang="en-GB" sz="2000" dirty="0">
                <a:latin typeface="+mj-lt"/>
              </a:rPr>
              <a:t>screen device </a:t>
            </a:r>
            <a:r>
              <a:rPr lang="en-GB" sz="2000" dirty="0" smtClean="0">
                <a:latin typeface="+mj-lt"/>
              </a:rPr>
              <a:t>advertising, but must  respond </a:t>
            </a:r>
            <a:r>
              <a:rPr lang="en-GB" sz="2000" dirty="0">
                <a:latin typeface="+mj-lt"/>
              </a:rPr>
              <a:t>to </a:t>
            </a:r>
            <a:r>
              <a:rPr lang="en-GB" sz="2000" dirty="0" smtClean="0">
                <a:latin typeface="+mj-lt"/>
              </a:rPr>
              <a:t>complaints </a:t>
            </a:r>
            <a:r>
              <a:rPr lang="en-GB" sz="2000" dirty="0">
                <a:latin typeface="+mj-lt"/>
              </a:rPr>
              <a:t>made by the public or health care professionals</a:t>
            </a:r>
            <a:r>
              <a:rPr lang="en-GB" sz="2000" dirty="0" smtClean="0">
                <a:latin typeface="+mj-lt"/>
              </a:rPr>
              <a:t>. If </a:t>
            </a:r>
            <a:r>
              <a:rPr lang="en-GB" sz="2000" dirty="0">
                <a:latin typeface="+mj-lt"/>
              </a:rPr>
              <a:t>the advertiser cannot convincingly prove their claims, the government can take </a:t>
            </a:r>
            <a:r>
              <a:rPr lang="en-GB" sz="2000" dirty="0" smtClean="0">
                <a:latin typeface="+mj-lt"/>
              </a:rPr>
              <a:t>action to </a:t>
            </a:r>
            <a:r>
              <a:rPr lang="en-GB" sz="2000" dirty="0">
                <a:latin typeface="+mj-lt"/>
              </a:rPr>
              <a:t>prohibit the advertisement</a:t>
            </a:r>
            <a:r>
              <a:rPr lang="en-GB" sz="2000" dirty="0" smtClean="0">
                <a:latin typeface="+mj-lt"/>
              </a:rPr>
              <a:t>.</a:t>
            </a:r>
          </a:p>
          <a:p>
            <a:pPr marL="342900" indent="-342900">
              <a:spcAft>
                <a:spcPts val="1200"/>
              </a:spcAft>
              <a:buFont typeface="+mj-lt"/>
              <a:buAutoNum type="arabicPeriod"/>
            </a:pPr>
            <a:r>
              <a:rPr lang="en-GB" sz="2000" dirty="0">
                <a:latin typeface="+mj-lt"/>
              </a:rPr>
              <a:t>To </a:t>
            </a:r>
            <a:r>
              <a:rPr lang="en-GB" sz="2000" b="1" dirty="0">
                <a:solidFill>
                  <a:srgbClr val="7030A0"/>
                </a:solidFill>
                <a:latin typeface="+mj-lt"/>
              </a:rPr>
              <a:t>empower the government to stop the sale </a:t>
            </a:r>
            <a:r>
              <a:rPr lang="en-GB" sz="2000" dirty="0">
                <a:latin typeface="+mj-lt"/>
              </a:rPr>
              <a:t>of a device and issue alerts to the </a:t>
            </a:r>
            <a:r>
              <a:rPr lang="en-GB" sz="2000" dirty="0" smtClean="0">
                <a:latin typeface="+mj-lt"/>
              </a:rPr>
              <a:t>public under </a:t>
            </a:r>
            <a:r>
              <a:rPr lang="en-GB" sz="2000" dirty="0">
                <a:latin typeface="+mj-lt"/>
              </a:rPr>
              <a:t>urgent hazardous conditions. Again, this is essential legislation in case </a:t>
            </a:r>
            <a:r>
              <a:rPr lang="en-GB" sz="2000" dirty="0" smtClean="0">
                <a:latin typeface="+mj-lt"/>
              </a:rPr>
              <a:t>the manufacturer </a:t>
            </a:r>
            <a:r>
              <a:rPr lang="en-GB" sz="2000" dirty="0">
                <a:latin typeface="+mj-lt"/>
              </a:rPr>
              <a:t>or the vendor has not taken adequate action to ensure the safety of </a:t>
            </a:r>
            <a:r>
              <a:rPr lang="en-GB" sz="2000" dirty="0" smtClean="0">
                <a:latin typeface="+mj-lt"/>
              </a:rPr>
              <a:t>their product.</a:t>
            </a:r>
          </a:p>
        </p:txBody>
      </p:sp>
      <p:sp>
        <p:nvSpPr>
          <p:cNvPr id="12" name="Titel 1"/>
          <p:cNvSpPr txBox="1">
            <a:spLocks/>
          </p:cNvSpPr>
          <p:nvPr/>
        </p:nvSpPr>
        <p:spPr>
          <a:xfrm>
            <a:off x="270323" y="433569"/>
            <a:ext cx="11909822" cy="673629"/>
          </a:xfrm>
          <a:prstGeom prst="rect">
            <a:avLst/>
          </a:prstGeom>
        </p:spPr>
        <p:txBody>
          <a:bodyPr vert="horz" lIns="91440" tIns="45720" rIns="91440" bIns="45720" rtlCol="0" anchor="b">
            <a:normAutofit fontScale="9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Developing Medical Device Regulations in Developing Countries (1)</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0" name="Tekstvak 9"/>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372117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270323" y="433569"/>
            <a:ext cx="11909822" cy="673629"/>
          </a:xfrm>
        </p:spPr>
        <p:txBody>
          <a:bodyPr>
            <a:normAutofit fontScale="90000"/>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Developing Medical Device Regulations in Developing Countries (2)</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el 1"/>
          <p:cNvSpPr txBox="1">
            <a:spLocks/>
          </p:cNvSpPr>
          <p:nvPr/>
        </p:nvSpPr>
        <p:spPr>
          <a:xfrm>
            <a:off x="7789332" y="6468251"/>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Developing Standards</a:t>
            </a:r>
            <a:endParaRPr lang="en-GB" sz="2000" dirty="0"/>
          </a:p>
        </p:txBody>
      </p:sp>
      <p:sp>
        <p:nvSpPr>
          <p:cNvPr id="4" name="Rechthoek 3"/>
          <p:cNvSpPr/>
          <p:nvPr/>
        </p:nvSpPr>
        <p:spPr>
          <a:xfrm>
            <a:off x="683128" y="1443483"/>
            <a:ext cx="10719276" cy="5616922"/>
          </a:xfrm>
          <a:prstGeom prst="rect">
            <a:avLst/>
          </a:prstGeom>
        </p:spPr>
        <p:txBody>
          <a:bodyPr wrap="square">
            <a:spAutoFit/>
          </a:bodyPr>
          <a:lstStyle/>
          <a:p>
            <a:pPr marL="457200" indent="-457200">
              <a:spcAft>
                <a:spcPts val="600"/>
              </a:spcAft>
              <a:buFont typeface="+mj-lt"/>
              <a:buAutoNum type="arabicPeriod" startAt="3"/>
            </a:pPr>
            <a:r>
              <a:rPr lang="en-GB" sz="2000" b="1" dirty="0" smtClean="0">
                <a:solidFill>
                  <a:srgbClr val="7030A0"/>
                </a:solidFill>
                <a:latin typeface="+mj-lt"/>
              </a:rPr>
              <a:t>Sharing </a:t>
            </a:r>
            <a:r>
              <a:rPr lang="en-GB" sz="2000" b="1" dirty="0">
                <a:solidFill>
                  <a:srgbClr val="7030A0"/>
                </a:solidFill>
                <a:latin typeface="+mj-lt"/>
              </a:rPr>
              <a:t>problem </a:t>
            </a:r>
            <a:r>
              <a:rPr lang="en-GB" sz="2000" b="1" dirty="0" smtClean="0">
                <a:solidFill>
                  <a:srgbClr val="7030A0"/>
                </a:solidFill>
                <a:latin typeface="+mj-lt"/>
              </a:rPr>
              <a:t>reports</a:t>
            </a:r>
          </a:p>
          <a:p>
            <a:pPr lvl="1">
              <a:spcAft>
                <a:spcPts val="600"/>
              </a:spcAft>
            </a:pPr>
            <a:r>
              <a:rPr lang="en-GB" sz="2000" dirty="0" smtClean="0">
                <a:latin typeface="+mj-lt"/>
              </a:rPr>
              <a:t>establish </a:t>
            </a:r>
            <a:r>
              <a:rPr lang="en-GB" sz="2000" dirty="0">
                <a:latin typeface="+mj-lt"/>
              </a:rPr>
              <a:t>a national coordinating agency to receive and </a:t>
            </a:r>
            <a:r>
              <a:rPr lang="en-GB" sz="2000" b="1" dirty="0" smtClean="0">
                <a:solidFill>
                  <a:srgbClr val="7030A0"/>
                </a:solidFill>
                <a:latin typeface="+mj-lt"/>
              </a:rPr>
              <a:t>manage problem </a:t>
            </a:r>
            <a:r>
              <a:rPr lang="en-GB" sz="2000" b="1" dirty="0">
                <a:solidFill>
                  <a:srgbClr val="7030A0"/>
                </a:solidFill>
                <a:latin typeface="+mj-lt"/>
              </a:rPr>
              <a:t>reports </a:t>
            </a:r>
            <a:r>
              <a:rPr lang="en-GB" sz="2000" dirty="0">
                <a:latin typeface="+mj-lt"/>
              </a:rPr>
              <a:t>from all sources. </a:t>
            </a:r>
            <a:r>
              <a:rPr lang="en-GB" sz="2000" dirty="0" smtClean="0">
                <a:latin typeface="+mj-lt"/>
              </a:rPr>
              <a:t>The </a:t>
            </a:r>
            <a:r>
              <a:rPr lang="en-GB" sz="2000" dirty="0">
                <a:latin typeface="+mj-lt"/>
              </a:rPr>
              <a:t>objective is to improve the protection </a:t>
            </a:r>
            <a:r>
              <a:rPr lang="en-GB" sz="2000" dirty="0" smtClean="0">
                <a:latin typeface="+mj-lt"/>
              </a:rPr>
              <a:t>of the </a:t>
            </a:r>
            <a:r>
              <a:rPr lang="en-GB" sz="2000" dirty="0">
                <a:latin typeface="+mj-lt"/>
              </a:rPr>
              <a:t>health and safety of patients, users and others by disseminating information, </a:t>
            </a:r>
            <a:r>
              <a:rPr lang="en-GB" sz="2000" dirty="0" smtClean="0">
                <a:latin typeface="+mj-lt"/>
              </a:rPr>
              <a:t>which can </a:t>
            </a:r>
            <a:r>
              <a:rPr lang="en-GB" sz="2000" dirty="0">
                <a:latin typeface="+mj-lt"/>
              </a:rPr>
              <a:t>prevent repetition of adverse </a:t>
            </a:r>
            <a:r>
              <a:rPr lang="en-GB" sz="2000" dirty="0" smtClean="0">
                <a:latin typeface="+mj-lt"/>
              </a:rPr>
              <a:t>events. An </a:t>
            </a:r>
            <a:r>
              <a:rPr lang="en-GB" sz="2000" dirty="0">
                <a:latin typeface="+mj-lt"/>
              </a:rPr>
              <a:t>advisory panel of experts and/or scientific testing </a:t>
            </a:r>
            <a:r>
              <a:rPr lang="en-GB" sz="2000" dirty="0" smtClean="0">
                <a:latin typeface="+mj-lt"/>
              </a:rPr>
              <a:t>laboratories in </a:t>
            </a:r>
            <a:r>
              <a:rPr lang="en-GB" sz="2000" dirty="0">
                <a:latin typeface="+mj-lt"/>
              </a:rPr>
              <a:t>these institutions would be very useful for investigating problems. For example, </a:t>
            </a:r>
            <a:r>
              <a:rPr lang="en-GB" sz="2000" dirty="0" smtClean="0">
                <a:latin typeface="+mj-lt"/>
              </a:rPr>
              <a:t>they could </a:t>
            </a:r>
            <a:r>
              <a:rPr lang="en-GB" sz="2000" dirty="0">
                <a:latin typeface="+mj-lt"/>
              </a:rPr>
              <a:t>confirm bacterial contamination, or investigate possible electrical hazards</a:t>
            </a:r>
            <a:r>
              <a:rPr lang="en-GB" sz="2000" dirty="0" smtClean="0">
                <a:latin typeface="+mj-lt"/>
              </a:rPr>
              <a:t>.</a:t>
            </a:r>
          </a:p>
          <a:p>
            <a:pPr marL="457200" indent="-457200">
              <a:buFont typeface="+mj-lt"/>
              <a:buAutoNum type="arabicPeriod" startAt="3"/>
            </a:pPr>
            <a:r>
              <a:rPr lang="en-GB" sz="2000" dirty="0" smtClean="0">
                <a:latin typeface="+mj-lt"/>
              </a:rPr>
              <a:t>Drafting </a:t>
            </a:r>
            <a:r>
              <a:rPr lang="en-GB" sz="2000" dirty="0">
                <a:latin typeface="+mj-lt"/>
              </a:rPr>
              <a:t>a </a:t>
            </a:r>
            <a:r>
              <a:rPr lang="en-GB" sz="2000" b="1" dirty="0" smtClean="0">
                <a:solidFill>
                  <a:srgbClr val="7030A0"/>
                </a:solidFill>
                <a:latin typeface="+mj-lt"/>
              </a:rPr>
              <a:t>policy on medical </a:t>
            </a:r>
            <a:r>
              <a:rPr lang="en-GB" sz="2000" b="1" dirty="0">
                <a:solidFill>
                  <a:srgbClr val="7030A0"/>
                </a:solidFill>
                <a:latin typeface="+mj-lt"/>
              </a:rPr>
              <a:t>device </a:t>
            </a:r>
            <a:r>
              <a:rPr lang="en-GB" sz="2000" b="1" dirty="0" smtClean="0">
                <a:solidFill>
                  <a:srgbClr val="7030A0"/>
                </a:solidFill>
                <a:latin typeface="+mj-lt"/>
              </a:rPr>
              <a:t>management </a:t>
            </a:r>
            <a:r>
              <a:rPr lang="en-GB" sz="2000" dirty="0" smtClean="0">
                <a:latin typeface="+mj-lt"/>
              </a:rPr>
              <a:t>with: </a:t>
            </a:r>
            <a:endParaRPr lang="en-GB" sz="2000" dirty="0">
              <a:latin typeface="+mj-lt"/>
            </a:endParaRPr>
          </a:p>
          <a:p>
            <a:pPr marL="914400" lvl="1" indent="-457200">
              <a:buFont typeface="Arial" panose="020B0604020202020204" pitchFamily="34" charset="0"/>
              <a:buChar char="•"/>
            </a:pPr>
            <a:r>
              <a:rPr lang="en-GB" dirty="0">
                <a:latin typeface="+mj-lt"/>
              </a:rPr>
              <a:t>Classification of medical devices</a:t>
            </a:r>
          </a:p>
          <a:p>
            <a:pPr marL="914400" lvl="1" indent="-457200">
              <a:buFont typeface="Arial" panose="020B0604020202020204" pitchFamily="34" charset="0"/>
              <a:buChar char="•"/>
            </a:pPr>
            <a:r>
              <a:rPr lang="en-GB" dirty="0">
                <a:latin typeface="+mj-lt"/>
              </a:rPr>
              <a:t>Medical device product control</a:t>
            </a:r>
          </a:p>
          <a:p>
            <a:pPr marL="914400" lvl="1" indent="-457200">
              <a:buFont typeface="Arial" panose="020B0604020202020204" pitchFamily="34" charset="0"/>
              <a:buChar char="•"/>
            </a:pPr>
            <a:r>
              <a:rPr lang="en-GB" dirty="0">
                <a:latin typeface="+mj-lt"/>
              </a:rPr>
              <a:t>Product representation control</a:t>
            </a:r>
          </a:p>
          <a:p>
            <a:pPr marL="914400" lvl="1" indent="-457200">
              <a:buFont typeface="Arial" panose="020B0604020202020204" pitchFamily="34" charset="0"/>
              <a:buChar char="•"/>
            </a:pPr>
            <a:r>
              <a:rPr lang="en-GB" dirty="0">
                <a:latin typeface="+mj-lt"/>
              </a:rPr>
              <a:t>Vendor establishment control</a:t>
            </a:r>
          </a:p>
          <a:p>
            <a:pPr marL="914400" lvl="1" indent="-457200">
              <a:buFont typeface="Arial" panose="020B0604020202020204" pitchFamily="34" charset="0"/>
              <a:buChar char="•"/>
            </a:pPr>
            <a:r>
              <a:rPr lang="en-GB" dirty="0">
                <a:latin typeface="+mj-lt"/>
              </a:rPr>
              <a:t>The control of home-use, refurbished, and donated devices</a:t>
            </a:r>
          </a:p>
          <a:p>
            <a:pPr marL="914400" lvl="1" indent="-457200">
              <a:buFont typeface="Arial" panose="020B0604020202020204" pitchFamily="34" charset="0"/>
              <a:buChar char="•"/>
            </a:pPr>
            <a:r>
              <a:rPr lang="en-GB" dirty="0">
                <a:latin typeface="+mj-lt"/>
              </a:rPr>
              <a:t>The re-use of medical devices that are labelled “for single use”</a:t>
            </a:r>
          </a:p>
          <a:p>
            <a:pPr marL="914400" lvl="1" indent="-457200">
              <a:buFont typeface="Arial" panose="020B0604020202020204" pitchFamily="34" charset="0"/>
              <a:buChar char="•"/>
            </a:pPr>
            <a:r>
              <a:rPr lang="en-GB" dirty="0">
                <a:latin typeface="+mj-lt"/>
              </a:rPr>
              <a:t>Post-market surveillance</a:t>
            </a:r>
          </a:p>
          <a:p>
            <a:pPr marL="914400" lvl="1" indent="-457200">
              <a:buFont typeface="Arial" panose="020B0604020202020204" pitchFamily="34" charset="0"/>
              <a:buChar char="•"/>
            </a:pPr>
            <a:r>
              <a:rPr lang="en-GB" dirty="0">
                <a:latin typeface="+mj-lt"/>
              </a:rPr>
              <a:t>Recognition and use of established national or international </a:t>
            </a:r>
            <a:r>
              <a:rPr lang="en-GB" b="1" dirty="0">
                <a:solidFill>
                  <a:srgbClr val="7030A0"/>
                </a:solidFill>
                <a:latin typeface="+mj-lt"/>
              </a:rPr>
              <a:t>standards</a:t>
            </a:r>
          </a:p>
          <a:p>
            <a:pPr marL="914400" lvl="1" indent="-457200">
              <a:spcAft>
                <a:spcPts val="600"/>
              </a:spcAft>
              <a:buFont typeface="Arial" panose="020B0604020202020204" pitchFamily="34" charset="0"/>
              <a:buChar char="•"/>
            </a:pPr>
            <a:endParaRPr lang="en-GB" sz="2000" b="1" dirty="0">
              <a:solidFill>
                <a:srgbClr val="7030A0"/>
              </a:solidFill>
              <a:latin typeface="+mj-lt"/>
            </a:endParaRPr>
          </a:p>
          <a:p>
            <a:pPr marL="457200" indent="-457200">
              <a:spcAft>
                <a:spcPts val="600"/>
              </a:spcAft>
              <a:buFont typeface="+mj-lt"/>
              <a:buAutoNum type="arabicPeriod" startAt="3"/>
            </a:pPr>
            <a:endParaRPr lang="en-GB" sz="2000" b="1" dirty="0">
              <a:solidFill>
                <a:srgbClr val="7030A0"/>
              </a:solidFill>
              <a:latin typeface="+mj-lt"/>
            </a:endParaRPr>
          </a:p>
        </p:txBody>
      </p:sp>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2780472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278876" y="1289797"/>
            <a:ext cx="8441262" cy="5064760"/>
          </a:xfrm>
          <a:prstGeom prst="rect">
            <a:avLst/>
          </a:prstGeom>
        </p:spPr>
      </p:pic>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270323" y="433569"/>
            <a:ext cx="11909822" cy="673629"/>
          </a:xfrm>
        </p:spPr>
        <p:txBody>
          <a:bodyPr>
            <a:normAutofit fontScale="90000"/>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Developing Medical Device Regulations in Developing Countries (3)</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7789333" y="6443133"/>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el 1"/>
          <p:cNvSpPr txBox="1">
            <a:spLocks/>
          </p:cNvSpPr>
          <p:nvPr/>
        </p:nvSpPr>
        <p:spPr>
          <a:xfrm>
            <a:off x="7789332" y="6468251"/>
            <a:ext cx="43908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Developing Standards</a:t>
            </a:r>
            <a:endParaRPr lang="en-GB" sz="2000" dirty="0"/>
          </a:p>
        </p:txBody>
      </p:sp>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132703396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1859</TotalTime>
  <Words>1107</Words>
  <Application>Microsoft Office PowerPoint</Application>
  <PresentationFormat>Widescreen</PresentationFormat>
  <Paragraphs>91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Terugblik</vt:lpstr>
      <vt:lpstr>Developing and meeting standards</vt:lpstr>
      <vt:lpstr>Standards are made to obtain Benefits</vt:lpstr>
      <vt:lpstr>Development of good standards has the following attributes</vt:lpstr>
      <vt:lpstr>Typical Process for Standards Development</vt:lpstr>
      <vt:lpstr>Example: ISO principles in standard development</vt:lpstr>
      <vt:lpstr>Example: ISO method to develop standards</vt:lpstr>
      <vt:lpstr>PowerPoint Presentation</vt:lpstr>
      <vt:lpstr>Developing Medical Device Regulations in Developing Countries (2)</vt:lpstr>
      <vt:lpstr>Developing Medical Device Regulations in Developing Countries (3)</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Chris Mol</dc:creator>
  <cp:lastModifiedBy>Chris Mol</cp:lastModifiedBy>
  <cp:revision>181</cp:revision>
  <dcterms:created xsi:type="dcterms:W3CDTF">2014-11-03T16:21:19Z</dcterms:created>
  <dcterms:modified xsi:type="dcterms:W3CDTF">2020-03-19T11:13:03Z</dcterms:modified>
</cp:coreProperties>
</file>